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8" r:id="rId4"/>
    <p:sldId id="264" r:id="rId5"/>
    <p:sldId id="262" r:id="rId6"/>
    <p:sldId id="269" r:id="rId7"/>
    <p:sldId id="270" r:id="rId8"/>
    <p:sldId id="271" r:id="rId9"/>
    <p:sldId id="365" r:id="rId10"/>
    <p:sldId id="327" r:id="rId11"/>
    <p:sldId id="328" r:id="rId12"/>
    <p:sldId id="290" r:id="rId13"/>
    <p:sldId id="291" r:id="rId14"/>
    <p:sldId id="272" r:id="rId15"/>
    <p:sldId id="273" r:id="rId16"/>
    <p:sldId id="274" r:id="rId17"/>
    <p:sldId id="292" r:id="rId18"/>
    <p:sldId id="293" r:id="rId19"/>
    <p:sldId id="282" r:id="rId20"/>
    <p:sldId id="278" r:id="rId21"/>
    <p:sldId id="281" r:id="rId22"/>
    <p:sldId id="283" r:id="rId23"/>
    <p:sldId id="284" r:id="rId24"/>
    <p:sldId id="285" r:id="rId25"/>
    <p:sldId id="286" r:id="rId26"/>
    <p:sldId id="294" r:id="rId27"/>
    <p:sldId id="295" r:id="rId28"/>
    <p:sldId id="296" r:id="rId29"/>
    <p:sldId id="424" r:id="rId30"/>
    <p:sldId id="426" r:id="rId31"/>
    <p:sldId id="427" r:id="rId32"/>
    <p:sldId id="425" r:id="rId33"/>
    <p:sldId id="428" r:id="rId34"/>
    <p:sldId id="429" r:id="rId35"/>
    <p:sldId id="430" r:id="rId36"/>
    <p:sldId id="431" r:id="rId37"/>
    <p:sldId id="432" r:id="rId38"/>
    <p:sldId id="380" r:id="rId39"/>
  </p:sldIdLst>
  <p:sldSz cx="12192000" cy="6858000"/>
  <p:notesSz cx="6858000" cy="9144000"/>
  <p:embeddedFontLst>
    <p:embeddedFont>
      <p:font typeface="Palatino Linotype" panose="02040502050505030304" charset="0"/>
      <p:regular r:id="rId43"/>
      <p:bold r:id="rId44"/>
      <p:italic r:id="rId45"/>
      <p:boldItalic r:id="rId46"/>
    </p:embeddedFont>
    <p:embeddedFont>
      <p:font typeface="楷体" panose="02010609060101010101" charset="-122"/>
      <p:regular r:id="rId47"/>
    </p:embeddedFont>
    <p:embeddedFont>
      <p:font typeface="微软雅黑" panose="020B0503020204020204" charset="-122"/>
      <p:regular r:id="rId48"/>
    </p:embeddedFont>
    <p:embeddedFont>
      <p:font typeface="Calibri" panose="020F0502020204030204" charset="0"/>
      <p:regular r:id="rId49"/>
      <p:bold r:id="rId50"/>
      <p:italic r:id="rId51"/>
      <p:boldItalic r:id="rId52"/>
    </p:embeddedFont>
    <p:embeddedFont>
      <p:font typeface="Arial Black" panose="020B0A04020102020204" charset="0"/>
      <p:bold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667FAC"/>
    <a:srgbClr val="25AFF4"/>
    <a:srgbClr val="FF6600"/>
    <a:srgbClr val="CD6666"/>
    <a:srgbClr val="FF666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11.fntdata"/><Relationship Id="rId52" Type="http://schemas.openxmlformats.org/officeDocument/2006/relationships/font" Target="fonts/font10.fntdata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" Target="slides/slide3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2275205"/>
            <a:ext cx="10080000" cy="2306955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P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rogramming </a:t>
            </a:r>
            <a:endParaRPr lang="en-US" altLang="zh-CN" sz="7200" b="1"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ctr"/>
            <a:r>
              <a:rPr lang="en-US" altLang="zh-CN" sz="72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K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ids </a:t>
            </a:r>
            <a:endParaRPr lang="en-US" altLang="zh-CN" sz="7200" b="1"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8855" y="229235"/>
            <a:ext cx="7654290" cy="6399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矩形分割面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4975" y="307975"/>
            <a:ext cx="6241415" cy="62414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00860" y="5088890"/>
            <a:ext cx="858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已知黑色三角形面积是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100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，梯形上边长度为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，底边长度为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25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，求整个梯形的面积。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6455" y="755650"/>
            <a:ext cx="954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>
                <a:latin typeface="楷体" panose="02010609060101010101" charset="-122"/>
                <a:ea typeface="楷体" panose="02010609060101010101" charset="-122"/>
              </a:rPr>
              <a:t>题</a:t>
            </a:r>
            <a:endParaRPr lang="zh-CN" altLang="en-US" sz="72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67660" y="2136775"/>
            <a:ext cx="64566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三角形面积公式：面积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=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边长×高÷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2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如果：</a:t>
            </a:r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       已知面积为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100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，边长为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15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，</a:t>
            </a:r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那么：</a:t>
            </a:r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       高等于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100×2÷15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根据梯形面积公式：梯形面积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=(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上边长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+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下边长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)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×高÷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2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也就是：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(15+25) × (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  <a:sym typeface="+mn-ea"/>
              </a:rPr>
              <a:t>100×2÷15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) ÷ 2 ≈ 26.6667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6455" y="755650"/>
            <a:ext cx="954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>
                <a:latin typeface="楷体" panose="02010609060101010101" charset="-122"/>
                <a:ea typeface="楷体" panose="02010609060101010101" charset="-122"/>
              </a:rPr>
              <a:t>解</a:t>
            </a:r>
            <a:endParaRPr lang="zh-CN" altLang="en-US" sz="72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20" y="156210"/>
            <a:ext cx="9180195" cy="6545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585" y="156845"/>
            <a:ext cx="9180000" cy="65451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25" y="156210"/>
            <a:ext cx="9180000" cy="65451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252730"/>
            <a:ext cx="11880000" cy="63531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583565"/>
            <a:ext cx="11880000" cy="56915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2605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main</a:t>
            </a:r>
            <a:endParaRPr lang="en-US" altLang="zh-CN" sz="96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cin</a:t>
            </a:r>
            <a:endParaRPr lang="en-US" altLang="zh-CN" sz="96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54095" y="2552065"/>
            <a:ext cx="50844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720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N</a:t>
            </a:r>
            <a:r>
              <a:rPr lang="zh-CN" altLang="en-US" sz="7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OI</a:t>
            </a:r>
            <a:r>
              <a:rPr lang="zh-CN" altLang="en-US" sz="7200">
                <a:solidFill>
                  <a:schemeClr val="accent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P</a:t>
            </a:r>
            <a:endParaRPr lang="zh-CN" altLang="en-US" sz="7200">
              <a:solidFill>
                <a:schemeClr val="accent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信息学奥林匹克</a:t>
            </a:r>
            <a:endParaRPr lang="zh-CN" altLang="en-US" sz="36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cout</a:t>
            </a:r>
            <a:endParaRPr lang="en-US" altLang="zh-CN" sz="96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int</a:t>
            </a:r>
            <a:endParaRPr lang="en-US" altLang="zh-CN" sz="9600" b="1">
              <a:solidFill>
                <a:srgbClr val="00B05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float</a:t>
            </a:r>
            <a:endParaRPr lang="en-US" altLang="zh-CN" sz="9600" b="1">
              <a:solidFill>
                <a:srgbClr val="00B05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cs typeface="Palatino Linotype" panose="02040502050505030304" charset="0"/>
              </a:rPr>
              <a:t>=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+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-</a:t>
            </a:r>
            <a:endParaRPr lang="en-US" altLang="zh-CN" sz="9600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*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/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43305" y="1721485"/>
            <a:ext cx="101053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chemeClr val="bg2">
                    <a:lumMod val="50000"/>
                  </a:schemeClr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已知一位小朋友的电影票价是10元，计算x位小朋友的总票价是多少？</a:t>
            </a:r>
            <a:endParaRPr lang="en-US" altLang="zh-CN" sz="7200" b="1">
              <a:solidFill>
                <a:schemeClr val="bg2">
                  <a:lumMod val="50000"/>
                </a:schemeClr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21385" y="1721485"/>
            <a:ext cx="103492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chemeClr val="bg2">
                    <a:lumMod val="50000"/>
                  </a:schemeClr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给定一个字符，用它构造一个底边长5个字符</a:t>
            </a:r>
            <a:r>
              <a:rPr lang="zh-CN" altLang="en-US" sz="7200" b="1">
                <a:solidFill>
                  <a:schemeClr val="bg2">
                    <a:lumMod val="50000"/>
                  </a:schemeClr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、</a:t>
            </a:r>
            <a:r>
              <a:rPr lang="en-US" altLang="zh-CN" sz="7200" b="1">
                <a:solidFill>
                  <a:schemeClr val="bg2">
                    <a:lumMod val="50000"/>
                  </a:schemeClr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高3个字符的等腰字符三角形</a:t>
            </a:r>
            <a:endParaRPr lang="en-US" altLang="zh-CN" sz="7200" b="1">
              <a:solidFill>
                <a:schemeClr val="bg2">
                  <a:lumMod val="50000"/>
                </a:schemeClr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598295"/>
            <a:ext cx="10080000" cy="3661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初赛：考察通用和实用的计算机科学知识，以</a:t>
            </a:r>
            <a:r>
              <a:rPr lang="zh-CN" altLang="en-US" sz="4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笔试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为主；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复赛：程序设计，须在计算机上调试完成，也就是</a:t>
            </a:r>
            <a:r>
              <a:rPr lang="zh-CN" altLang="en-US" sz="4400" b="1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编程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参加初赛者须达到一定分数线后才有资格参加复赛。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联赛分</a:t>
            </a:r>
            <a:r>
              <a:rPr lang="zh-CN" altLang="en-US" sz="2800" b="1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普及组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zh-CN" altLang="en-US" sz="2800" b="1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提高组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两个组别，难度不同。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4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获得提高组复赛一等奖的选手即可免试由大学直接录取。</a:t>
            </a:r>
            <a:endParaRPr lang="zh-CN" altLang="en-US" sz="4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1167765"/>
            <a:ext cx="60674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>
                <a:solidFill>
                  <a:srgbClr val="00B050"/>
                </a:solidFill>
                <a:latin typeface="Arial Black" panose="020B0A04020102020204" charset="0"/>
                <a:ea typeface="楷体" panose="02010609060101010101" charset="-122"/>
                <a:cs typeface="Arial Black" panose="020B0A04020102020204" charset="0"/>
              </a:rPr>
              <a:t>#</a:t>
            </a:r>
            <a:endParaRPr lang="en-US" altLang="zh-CN" sz="9600">
              <a:solidFill>
                <a:srgbClr val="00B050"/>
              </a:solidFill>
              <a:latin typeface="Arial Black" panose="020B0A04020102020204" charset="0"/>
              <a:ea typeface="楷体" panose="02010609060101010101" charset="-122"/>
              <a:cs typeface="Arial Black" panose="020B0A04020102020204" charset="0"/>
            </a:endParaRPr>
          </a:p>
          <a:p>
            <a:pPr algn="ctr"/>
            <a:r>
              <a:rPr lang="en-US" altLang="zh-CN" sz="9600">
                <a:solidFill>
                  <a:srgbClr val="00B050"/>
                </a:solidFill>
                <a:latin typeface="Arial Black" panose="020B0A04020102020204" charset="0"/>
                <a:ea typeface="楷体" panose="02010609060101010101" charset="-122"/>
                <a:cs typeface="Arial Black" panose="020B0A04020102020204" charset="0"/>
              </a:rPr>
              <a:t>###</a:t>
            </a:r>
            <a:endParaRPr lang="en-US" altLang="zh-CN" sz="9600">
              <a:solidFill>
                <a:srgbClr val="00B050"/>
              </a:solidFill>
              <a:latin typeface="Arial Black" panose="020B0A04020102020204" charset="0"/>
              <a:ea typeface="楷体" panose="02010609060101010101" charset="-122"/>
              <a:cs typeface="Arial Black" panose="020B0A04020102020204" charset="0"/>
            </a:endParaRPr>
          </a:p>
          <a:p>
            <a:pPr algn="ctr"/>
            <a:r>
              <a:rPr lang="en-US" altLang="zh-CN" sz="9600">
                <a:solidFill>
                  <a:srgbClr val="00B050"/>
                </a:solidFill>
                <a:latin typeface="Arial Black" panose="020B0A04020102020204" charset="0"/>
                <a:ea typeface="楷体" panose="02010609060101010101" charset="-122"/>
                <a:cs typeface="Arial Black" panose="020B0A04020102020204" charset="0"/>
              </a:rPr>
              <a:t>#####</a:t>
            </a:r>
            <a:endParaRPr lang="en-US" altLang="zh-CN" sz="9600">
              <a:solidFill>
                <a:srgbClr val="00B050"/>
              </a:solidFill>
              <a:latin typeface="Arial Black" panose="020B0A04020102020204" charset="0"/>
              <a:ea typeface="楷体" panose="02010609060101010101" charset="-122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0625" y="2275840"/>
            <a:ext cx="98101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chemeClr val="bg2">
                    <a:lumMod val="50000"/>
                  </a:schemeClr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用C++输出一句话：</a:t>
            </a:r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Hello，World！</a:t>
            </a:r>
            <a:endParaRPr lang="en-US" altLang="zh-CN" sz="7200" b="1">
              <a:solidFill>
                <a:srgbClr val="00B05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8055" y="2275205"/>
            <a:ext cx="102958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chemeClr val="bg2">
                    <a:lumMod val="50000"/>
                  </a:schemeClr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输入三个整数，然后依次输出它们，并用逗号分隔</a:t>
            </a:r>
            <a:endParaRPr lang="en-US" altLang="zh-CN" sz="7200" b="1">
              <a:solidFill>
                <a:schemeClr val="bg2">
                  <a:lumMod val="50000"/>
                </a:schemeClr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8055" y="1167765"/>
            <a:ext cx="102958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7200" b="1">
                <a:solidFill>
                  <a:schemeClr val="bg2">
                    <a:lumMod val="50000"/>
                  </a:schemeClr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输入四个整数，然后用两行输出它们，每行两个数字，同一行的数字之间用8个空格分隔</a:t>
            </a:r>
            <a:endParaRPr lang="en-US" altLang="zh-CN" sz="7200" b="1">
              <a:solidFill>
                <a:schemeClr val="bg2">
                  <a:lumMod val="50000"/>
                </a:schemeClr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8055" y="613410"/>
            <a:ext cx="1029589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7200" b="1">
                <a:solidFill>
                  <a:schemeClr val="bg2">
                    <a:lumMod val="50000"/>
                  </a:schemeClr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小明今年12岁，爸爸37岁，妈妈36岁，请计算今年全家年龄总和，然后计算当小明16岁的时候，爸爸和妈妈各是几岁</a:t>
            </a:r>
            <a:endParaRPr lang="en-US" altLang="zh-CN" sz="7200" b="1">
              <a:solidFill>
                <a:schemeClr val="bg2">
                  <a:lumMod val="50000"/>
                </a:schemeClr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2440" y="890270"/>
            <a:ext cx="1124712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5400" b="1">
                <a:solidFill>
                  <a:schemeClr val="bg2">
                    <a:lumMod val="50000"/>
                  </a:schemeClr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假设地球上的新生资源安恒定的速度增长。照此测算，地球上现有资源加上新生资源可供x亿人生活a年，或供y亿人生活b年。为了能够实现可持续发展，避免资源枯竭，地球最多能养活多少亿人？</a:t>
            </a:r>
            <a:endParaRPr lang="en-US" altLang="zh-CN" sz="5400" b="1">
              <a:solidFill>
                <a:schemeClr val="bg2">
                  <a:lumMod val="50000"/>
                </a:schemeClr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2440" y="1167765"/>
            <a:ext cx="112471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b="1">
                <a:solidFill>
                  <a:schemeClr val="bg2">
                    <a:lumMod val="50000"/>
                  </a:schemeClr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输入：一行，包括四个正整数x、a、y、b，两个整数之间用单个空格隔开。x&gt;y，a&lt;b, ax&lt;by，它们都不大于10000</a:t>
            </a:r>
            <a:endParaRPr lang="en-US" altLang="zh-CN" sz="4800" b="1">
              <a:solidFill>
                <a:schemeClr val="bg2">
                  <a:lumMod val="50000"/>
                </a:schemeClr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  <a:p>
            <a:pPr algn="l"/>
            <a:endParaRPr lang="en-US" altLang="zh-CN" sz="4800" b="1">
              <a:solidFill>
                <a:schemeClr val="bg2">
                  <a:lumMod val="50000"/>
                </a:schemeClr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  <a:p>
            <a:pPr algn="l"/>
            <a:r>
              <a:rPr lang="en-US" altLang="zh-CN" sz="4800" b="1">
                <a:solidFill>
                  <a:schemeClr val="bg2">
                    <a:lumMod val="50000"/>
                  </a:schemeClr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输出：一个实数z，表示地球最多养活z亿人，输出结果精确到小数点后两位</a:t>
            </a:r>
            <a:endParaRPr lang="en-US" altLang="zh-CN" sz="4800" b="1">
              <a:solidFill>
                <a:schemeClr val="bg2">
                  <a:lumMod val="50000"/>
                </a:schemeClr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44215" y="2829560"/>
            <a:ext cx="57035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THANKS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 </a:t>
            </a:r>
            <a:endParaRPr lang="en-US" altLang="zh-CN" sz="7200" b="1">
              <a:solidFill>
                <a:srgbClr val="FF0000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2644775"/>
            <a:ext cx="1008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6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zh-CN" sz="9600">
                <a:solidFill>
                  <a:srgbClr val="666666"/>
                </a:solidFill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en-US" altLang="zh-CN" sz="96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C++</a:t>
            </a:r>
            <a:r>
              <a:rPr lang="en-US" altLang="zh-CN" sz="9600">
                <a:solidFill>
                  <a:srgbClr val="666666"/>
                </a:solidFill>
                <a:latin typeface="Times New Roman" panose="02020603050405020304" charset="0"/>
                <a:cs typeface="Times New Roman" panose="02020603050405020304" charset="0"/>
              </a:rPr>
              <a:t>/Pascal</a:t>
            </a:r>
            <a:endParaRPr lang="zh-CN" altLang="en-US" sz="9600">
              <a:solidFill>
                <a:srgbClr val="666666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013460"/>
            <a:ext cx="1008000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#include &lt;iostream&gt;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using namespace std;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int </a:t>
            </a:r>
            <a:r>
              <a:rPr lang="en-US" altLang="zh-CN" sz="44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main</a:t>
            </a:r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()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{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    </a:t>
            </a:r>
            <a:r>
              <a:rPr lang="en-US" altLang="zh-CN" sz="44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cout </a:t>
            </a:r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&lt;&lt; "Hello, world!" &lt;&lt; endl;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    </a:t>
            </a:r>
            <a:r>
              <a:rPr lang="en-US" altLang="zh-CN" sz="44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return </a:t>
            </a:r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0;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}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890395"/>
            <a:ext cx="10080000" cy="3076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5400">
                <a:latin typeface="Times New Roman" panose="02020603050405020304" charset="0"/>
                <a:cs typeface="Times New Roman" panose="02020603050405020304" charset="0"/>
              </a:rPr>
              <a:t>http://oj.noi.cn/oj/#main/show/1001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altLang="zh-CN" sz="2000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l"/>
            <a:r>
              <a:rPr lang="en-US" altLang="zh-CN" sz="2000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题目描述：将输入的华氏温度转换为摄氏温度。</a:t>
            </a:r>
            <a:endParaRPr lang="en-US" altLang="zh-CN" sz="2000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l"/>
            <a:r>
              <a:rPr lang="en-US" altLang="zh-CN" sz="2000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由华氏温度F与摄氏温度C的转换公式为：F＝C×9÷5＋32。</a:t>
            </a:r>
            <a:endParaRPr lang="en-US" altLang="zh-CN" sz="2000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l"/>
            <a:r>
              <a:rPr lang="en-US" altLang="zh-CN" sz="2000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输入：输入一个实数，表示华氏温度</a:t>
            </a:r>
            <a:endParaRPr lang="en-US" altLang="zh-CN" sz="2000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l"/>
            <a:r>
              <a:rPr lang="en-US" altLang="zh-CN" sz="2000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输出： 输出对应的摄氏温度，答案保留4位小数。</a:t>
            </a:r>
            <a:endParaRPr lang="en-US" altLang="zh-CN" sz="2000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l"/>
            <a:r>
              <a:rPr lang="en-US" altLang="zh-CN" sz="2000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样例输入：50</a:t>
            </a:r>
            <a:endParaRPr lang="en-US" altLang="zh-CN" sz="2000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l"/>
            <a:r>
              <a:rPr lang="en-US" altLang="zh-CN" sz="2000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样例输出：10.0000</a:t>
            </a:r>
            <a:endParaRPr lang="en-US" altLang="zh-CN" sz="2000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59690"/>
            <a:ext cx="10080000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#include &lt;iostream&gt;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#include &lt;stdio.h&gt;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using namespace std;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int 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main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(int argc, char** argv) {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</a:t>
            </a:r>
            <a:r>
              <a:rPr lang="en-US" altLang="zh-CN" sz="3600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float 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f, c;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while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scanf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("%f", &amp;f) != EOF) {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	c = (f - 32) * 5 / 9;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	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printf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("%.4f\r\n", c);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}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return 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0;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}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721485"/>
            <a:ext cx="10080000" cy="341503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W</a:t>
            </a:r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hat </a:t>
            </a:r>
            <a:endParaRPr lang="en-US" altLang="zh-CN" sz="72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ctr"/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is </a:t>
            </a:r>
            <a:endParaRPr lang="en-US" altLang="zh-CN" sz="72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ctr"/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P</a:t>
            </a:r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rogramming </a:t>
            </a:r>
            <a:endParaRPr lang="en-US" altLang="zh-CN" sz="72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de498130-1b6e-11e6-9113-05a9365960c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550" y="1591945"/>
            <a:ext cx="7200000" cy="367399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cover"/>
</p:tagLst>
</file>

<file path=ppt/tags/tag3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1214</Words>
  <Application>WPS 演示</Application>
  <PresentationFormat>宽屏</PresentationFormat>
  <Paragraphs>108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64" baseType="lpstr">
      <vt:lpstr>Arial</vt:lpstr>
      <vt:lpstr>宋体</vt:lpstr>
      <vt:lpstr>Wingdings</vt:lpstr>
      <vt:lpstr>Palatino Linotype</vt:lpstr>
      <vt:lpstr>楷体</vt:lpstr>
      <vt:lpstr>Times New Roman</vt:lpstr>
      <vt:lpstr>微软雅黑</vt:lpstr>
      <vt:lpstr>Arial Unicode MS</vt:lpstr>
      <vt:lpstr>Calibri</vt:lpstr>
      <vt:lpstr>Arial Black</vt:lpstr>
      <vt:lpstr>Courier New</vt:lpstr>
      <vt:lpstr>MV Boli</vt:lpstr>
      <vt:lpstr>Nirmala UI</vt:lpstr>
      <vt:lpstr>Segoe MDL2 Assets</vt:lpstr>
      <vt:lpstr>Segoe UI Black</vt:lpstr>
      <vt:lpstr>Segoe UI Light</vt:lpstr>
      <vt:lpstr>Segoe UI Semibold</vt:lpstr>
      <vt:lpstr>Sitka Display</vt:lpstr>
      <vt:lpstr>Sitka Heading</vt:lpstr>
      <vt:lpstr>Sitka Small</vt:lpstr>
      <vt:lpstr>Sitka Subheading</vt:lpstr>
      <vt:lpstr>Sylfaen</vt:lpstr>
      <vt:lpstr>Webdings</vt:lpstr>
      <vt:lpstr>Verdana</vt:lpstr>
      <vt:lpstr>Tahoma</vt:lpstr>
      <vt:lpstr>Sitka Text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WYJY</cp:lastModifiedBy>
  <cp:revision>27</cp:revision>
  <dcterms:created xsi:type="dcterms:W3CDTF">2019-07-15T08:41:00Z</dcterms:created>
  <dcterms:modified xsi:type="dcterms:W3CDTF">2019-08-01T06:23:24Z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